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191" autoAdjust="0"/>
  </p:normalViewPr>
  <p:slideViewPr>
    <p:cSldViewPr snapToGrid="0">
      <p:cViewPr varScale="1">
        <p:scale>
          <a:sx n="70" d="100"/>
          <a:sy n="70" d="100"/>
        </p:scale>
        <p:origin x="12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Fantasy football is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a:t>
            </a:r>
            <a:r>
              <a:rPr lang="en-US" b="0" i="0" dirty="0">
                <a:solidFill>
                  <a:srgbClr val="0A1529"/>
                </a:solidFill>
                <a:effectLst/>
                <a:latin typeface="Agency FB" panose="020B0503020202020204" pitchFamily="34" charset="0"/>
              </a:rPr>
              <a:t>ntasy football is a essentially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at the end of the NFL week is the winner for that week. You essentially have a record, play for the playoffs and if you finish in the top 3 or in the case of daily fantasy the top percentile you take home the cash, which varies greatly among different leagues as each league will have they're own buy in.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positions. The 7 positions are quarterback (QB), running back (RB), wide receiver (WR), tight end (TE), kicker(K) and team defense (DF). We wanted to see if we could transform data sources and NFL statistics, engineer features for machine learning, create data frames and a database to try predict and "cheat" the draft all in an effort to look for potential "sleepers" in our home leagues or daily fantasy drafts to find maximum value of players at minimal draft costs.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A drafting order is predetermined or randomly selected. Each team takes turns picking players for his or her roster. 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 </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t>
            </a:r>
            <a:r>
              <a:rPr lang="en-US" sz="900" b="1" i="0" dirty="0">
                <a:solidFill>
                  <a:srgbClr val="BDC1C6"/>
                </a:solidFill>
                <a:effectLst/>
                <a:latin typeface="+mj-lt"/>
              </a:rPr>
              <a:t>an informative tool for gaining general understanding of how fantasy football owners currently view players</a:t>
            </a:r>
            <a:r>
              <a:rPr lang="en-US" sz="900" b="0" i="0" dirty="0">
                <a:solidFill>
                  <a:srgbClr val="BDC1C6"/>
                </a:solidFill>
                <a:effectLst/>
                <a:latin typeface="+mj-lt"/>
              </a:rPr>
              <a:t>. Quality ADP data providers painstakingly calculate the results by weeding out computer selections and wild outliers </a:t>
            </a: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Production: 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p>
          <a:p>
            <a:pPr marL="0" lvl="0" indent="0" algn="l" rtl="0">
              <a:spcBef>
                <a:spcPts val="0"/>
              </a:spcBef>
              <a:spcAft>
                <a:spcPts val="0"/>
              </a:spcAft>
              <a:buNone/>
            </a:pPr>
            <a:r>
              <a:rPr lang="en-US" dirty="0"/>
              <a:t>Usage is : Targets + Rushing Atts / Number of Games Played</a:t>
            </a:r>
          </a:p>
          <a:p>
            <a:pPr marL="0" lvl="0" indent="0" algn="l" rtl="0">
              <a:spcBef>
                <a:spcPts val="0"/>
              </a:spcBef>
              <a:spcAft>
                <a:spcPts val="0"/>
              </a:spcAft>
              <a:buNone/>
            </a:pPr>
            <a:r>
              <a:rPr lang="en-US" dirty="0"/>
              <a:t>Lastly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TotYrdsScrm</a:t>
            </a:r>
            <a:r>
              <a:rPr lang="en-US" dirty="0"/>
              <a:t>: </a:t>
            </a:r>
            <a:r>
              <a:rPr lang="en-US" dirty="0" err="1"/>
              <a:t>Receving</a:t>
            </a:r>
            <a:r>
              <a:rPr lang="en-US" dirty="0"/>
              <a:t>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cxnSp>
        <p:nvCxnSpPr>
          <p:cNvPr id="42" name="Google Shape;2045;p45">
            <a:extLst>
              <a:ext uri="{FF2B5EF4-FFF2-40B4-BE49-F238E27FC236}">
                <a16:creationId xmlns:a16="http://schemas.microsoft.com/office/drawing/2014/main" id="{424597D0-DEAF-71D0-F9AB-3736C3990328}"/>
              </a:ext>
            </a:extLst>
          </p:cNvPr>
          <p:cNvCxnSpPr>
            <a:cxnSpLocks/>
          </p:cNvCxnSpPr>
          <p:nvPr/>
        </p:nvCxnSpPr>
        <p:spPr>
          <a:xfrm flipV="1">
            <a:off x="5113057" y="2172451"/>
            <a:ext cx="2794592" cy="1445920"/>
          </a:xfrm>
          <a:prstGeom prst="bentConnector3">
            <a:avLst>
              <a:gd name="adj1" fmla="val 50000"/>
            </a:avLst>
          </a:prstGeom>
          <a:noFill/>
          <a:ln w="38100" cap="flat" cmpd="sng">
            <a:solidFill>
              <a:schemeClr val="dk2"/>
            </a:solidFill>
            <a:prstDash val="solid"/>
            <a:round/>
            <a:headEnd type="none" w="med" len="med"/>
            <a:tailEnd type="none" w="med" len="med"/>
          </a:ln>
        </p:spPr>
      </p:cxnSp>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00589" y="23399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619376" y="1624653"/>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err="1">
                <a:solidFill>
                  <a:schemeClr val="bg2"/>
                </a:solidFill>
                <a:latin typeface="Oxygen" panose="02000503000000000000" pitchFamily="2" charset="0"/>
              </a:rPr>
              <a:t>CSVx</a:t>
            </a:r>
            <a:endParaRPr lang="en-US" sz="1000" b="1" dirty="0">
              <a:solidFill>
                <a:schemeClr val="bg2"/>
              </a:solidFill>
              <a:latin typeface="Oxygen" panose="02000503000000000000" pitchFamily="2" charset="0"/>
            </a:endParaRPr>
          </a:p>
        </p:txBody>
      </p:sp>
      <p:sp>
        <p:nvSpPr>
          <p:cNvPr id="5" name="Google Shape;2269;p53">
            <a:extLst>
              <a:ext uri="{FF2B5EF4-FFF2-40B4-BE49-F238E27FC236}">
                <a16:creationId xmlns:a16="http://schemas.microsoft.com/office/drawing/2014/main" id="{B0FE0B2C-BEDA-394D-C208-898A58ABDD59}"/>
              </a:ext>
            </a:extLst>
          </p:cNvPr>
          <p:cNvSpPr/>
          <p:nvPr/>
        </p:nvSpPr>
        <p:spPr>
          <a:xfrm>
            <a:off x="5000134" y="124069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40077" y="1573901"/>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a:solidFill>
                  <a:schemeClr val="bg2"/>
                </a:solidFill>
                <a:latin typeface="Oxygen" panose="02000503000000000000" pitchFamily="2" charset="0"/>
              </a:rPr>
              <a:t>SQL or </a:t>
            </a: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sp>
        <p:nvSpPr>
          <p:cNvPr id="20" name="Google Shape;2265;p53">
            <a:extLst>
              <a:ext uri="{FF2B5EF4-FFF2-40B4-BE49-F238E27FC236}">
                <a16:creationId xmlns:a16="http://schemas.microsoft.com/office/drawing/2014/main" id="{7351834C-FE1E-839D-693D-1785ED1E7838}"/>
              </a:ext>
            </a:extLst>
          </p:cNvPr>
          <p:cNvSpPr/>
          <p:nvPr/>
        </p:nvSpPr>
        <p:spPr>
          <a:xfrm>
            <a:off x="550356" y="392891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105565" y="397254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5829901" y="399208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732075" y="4176247"/>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424234" y="4190142"/>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6237128" y="4207951"/>
            <a:ext cx="2593201"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7065891"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33120" y="3356337"/>
            <a:ext cx="713280" cy="524067"/>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5531" y="1455006"/>
            <a:ext cx="967240" cy="630023"/>
          </a:xfrm>
          <a:prstGeom prst="rect">
            <a:avLst/>
          </a:prstGeom>
        </p:spPr>
      </p:pic>
      <p:pic>
        <p:nvPicPr>
          <p:cNvPr id="2240" name="Graphic 2239" descr="Line arrow Straight">
            <a:extLst>
              <a:ext uri="{FF2B5EF4-FFF2-40B4-BE49-F238E27FC236}">
                <a16:creationId xmlns:a16="http://schemas.microsoft.com/office/drawing/2014/main" id="{672BEA4B-C77F-296C-5A54-F376E6AE5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732141">
            <a:off x="7592909" y="2534643"/>
            <a:ext cx="1031336" cy="654678"/>
          </a:xfrm>
          <a:prstGeom prst="rect">
            <a:avLst/>
          </a:prstGeom>
        </p:spPr>
      </p:pic>
      <p:sp>
        <p:nvSpPr>
          <p:cNvPr id="2257" name="Google Shape;2257;p53"/>
          <p:cNvSpPr txBox="1">
            <a:spLocks noGrp="1"/>
          </p:cNvSpPr>
          <p:nvPr>
            <p:ph type="title" idx="4294967295"/>
          </p:nvPr>
        </p:nvSpPr>
        <p:spPr>
          <a:xfrm>
            <a:off x="5253558"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27076" y="3332530"/>
            <a:ext cx="1140967" cy="532514"/>
          </a:xfrm>
          <a:prstGeom prst="rect">
            <a:avLst/>
          </a:prstGeom>
        </p:spPr>
      </p:pic>
      <p:sp>
        <p:nvSpPr>
          <p:cNvPr id="2263" name="Google Shape;2263;p53"/>
          <p:cNvSpPr txBox="1">
            <a:spLocks noGrp="1"/>
          </p:cNvSpPr>
          <p:nvPr>
            <p:ph type="title" idx="4294967295"/>
          </p:nvPr>
        </p:nvSpPr>
        <p:spPr>
          <a:xfrm>
            <a:off x="7415244" y="2448179"/>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1646</Words>
  <Application>Microsoft Office PowerPoint</Application>
  <PresentationFormat>On-screen Show (16:9)</PresentationFormat>
  <Paragraphs>245</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Proxima Nova</vt:lpstr>
      <vt:lpstr>Agency FB</vt:lpstr>
      <vt:lpstr>Anaheim</vt:lpstr>
      <vt:lpstr>Calibri</vt:lpstr>
      <vt:lpstr>Squada One</vt:lpstr>
      <vt:lpstr>PT Sans</vt:lpstr>
      <vt:lpstr>Oxygen</vt:lpstr>
      <vt:lpstr>Barlow Condensed</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Pamela Phillips</cp:lastModifiedBy>
  <cp:revision>31</cp:revision>
  <dcterms:modified xsi:type="dcterms:W3CDTF">2022-08-31T20:07:39Z</dcterms:modified>
</cp:coreProperties>
</file>